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n"/>
          <p:cNvSpPr txBox="1"/>
          <p:nvPr>
            <p:ph idx="2" type="hdr"/>
          </p:nvPr>
        </p:nvSpPr>
        <p:spPr>
          <a:xfrm flipH="1">
            <a:off x="388620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n"/>
          <p:cNvSpPr txBox="1"/>
          <p:nvPr>
            <p:ph idx="10" type="dt"/>
          </p:nvPr>
        </p:nvSpPr>
        <p:spPr>
          <a:xfrm flipH="1">
            <a:off x="1587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n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n"/>
          <p:cNvSpPr txBox="1"/>
          <p:nvPr>
            <p:ph idx="11" type="ftr"/>
          </p:nvPr>
        </p:nvSpPr>
        <p:spPr>
          <a:xfrm flipH="1">
            <a:off x="38862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n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1:notes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2:notes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6:notes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7:notes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bg>
      <p:bgPr>
        <a:solidFill>
          <a:schemeClr val="accen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type="ctrTitle"/>
          </p:nvPr>
        </p:nvSpPr>
        <p:spPr>
          <a:xfrm flipH="1">
            <a:off x="1600200" y="2386744"/>
            <a:ext cx="89916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 txBox="1"/>
          <p:nvPr>
            <p:ph idx="1" type="subTitle"/>
          </p:nvPr>
        </p:nvSpPr>
        <p:spPr>
          <a:xfrm flipH="1">
            <a:off x="2695206" y="4352544"/>
            <a:ext cx="6801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2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12"/>
          <p:cNvSpPr txBox="1"/>
          <p:nvPr>
            <p:ph type="title"/>
          </p:nvPr>
        </p:nvSpPr>
        <p:spPr>
          <a:xfrm flipH="1">
            <a:off x="6888577" y="2243828"/>
            <a:ext cx="4494900" cy="113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Tahoma"/>
              <a:buNone/>
              <a:defRPr sz="2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/>
          <p:nvPr>
            <p:ph idx="2" type="pic"/>
          </p:nvPr>
        </p:nvSpPr>
        <p:spPr>
          <a:xfrm flipH="1">
            <a:off x="-5999" y="0"/>
            <a:ext cx="610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8" name="Google Shape;108;p12"/>
          <p:cNvSpPr txBox="1"/>
          <p:nvPr>
            <p:ph idx="1" type="body"/>
          </p:nvPr>
        </p:nvSpPr>
        <p:spPr>
          <a:xfrm flipH="1">
            <a:off x="7281732" y="3549918"/>
            <a:ext cx="3794700" cy="219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12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1" type="ftr"/>
          </p:nvPr>
        </p:nvSpPr>
        <p:spPr>
          <a:xfrm flipH="1">
            <a:off x="6262428" y="6236208"/>
            <a:ext cx="512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 flipH="1" rot="-5400000">
            <a:off x="4545036" y="324144"/>
            <a:ext cx="3102000" cy="7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 flipH="1" rot="5400000">
            <a:off x="397738" y="2779590"/>
            <a:ext cx="4983600" cy="12987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 flipH="1" rot="5400000">
            <a:off x="4369764" y="329640"/>
            <a:ext cx="4983600" cy="6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" type="body"/>
          </p:nvPr>
        </p:nvSpPr>
        <p:spPr>
          <a:xfrm flipH="1">
            <a:off x="2231064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bg>
      <p:bgPr>
        <a:solidFill>
          <a:schemeClr val="accen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ctrTitle"/>
          </p:nvPr>
        </p:nvSpPr>
        <p:spPr>
          <a:xfrm flipH="1">
            <a:off x="1600200" y="2386744"/>
            <a:ext cx="89916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 flipH="1">
            <a:off x="2695206" y="4352544"/>
            <a:ext cx="6801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" name="Google Shape;62;p5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>
            <p:ph type="title"/>
          </p:nvPr>
        </p:nvSpPr>
        <p:spPr>
          <a:xfrm flipH="1">
            <a:off x="1600200" y="2386744"/>
            <a:ext cx="89916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 flipH="1">
            <a:off x="2695206" y="4352465"/>
            <a:ext cx="6801600" cy="12651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 flipH="1">
            <a:off x="6338388" y="2638044"/>
            <a:ext cx="42717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 flipH="1">
            <a:off x="1583485" y="2638044"/>
            <a:ext cx="42702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idx="1" type="body"/>
          </p:nvPr>
        </p:nvSpPr>
        <p:spPr>
          <a:xfrm flipH="1">
            <a:off x="6338364" y="2313433"/>
            <a:ext cx="4270200" cy="7041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 flipH="1">
            <a:off x="6338364" y="3143250"/>
            <a:ext cx="42702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 flipH="1">
            <a:off x="1600284" y="3143250"/>
            <a:ext cx="42534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 flipH="1">
            <a:off x="1583484" y="2313433"/>
            <a:ext cx="4270200" cy="7041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 flipH="1">
            <a:off x="6900528" y="2243828"/>
            <a:ext cx="4486800" cy="114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Tahoma"/>
              <a:buNone/>
              <a:defRPr sz="2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" type="body"/>
          </p:nvPr>
        </p:nvSpPr>
        <p:spPr>
          <a:xfrm flipH="1">
            <a:off x="640020" y="804672"/>
            <a:ext cx="48159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11"/>
          <p:cNvSpPr txBox="1"/>
          <p:nvPr>
            <p:ph idx="2" type="body"/>
          </p:nvPr>
        </p:nvSpPr>
        <p:spPr>
          <a:xfrm flipH="1">
            <a:off x="7281732" y="3549918"/>
            <a:ext cx="3794700" cy="219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1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11" type="ftr"/>
          </p:nvPr>
        </p:nvSpPr>
        <p:spPr>
          <a:xfrm flipH="1">
            <a:off x="6262428" y="6236208"/>
            <a:ext cx="512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1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 b="0" i="0" sz="2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"/>
          <p:cNvSpPr txBox="1"/>
          <p:nvPr>
            <p:ph idx="1" type="body"/>
          </p:nvPr>
        </p:nvSpPr>
        <p:spPr>
          <a:xfrm flipH="1">
            <a:off x="2231064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" name="Google Shape;40;p1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 b="0" i="0" sz="2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3"/>
          <p:cNvSpPr txBox="1"/>
          <p:nvPr>
            <p:ph idx="1" type="body"/>
          </p:nvPr>
        </p:nvSpPr>
        <p:spPr>
          <a:xfrm flipH="1">
            <a:off x="2231064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1" name="Google Shape;51;p3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2" name="Google Shape;52;p3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15"/>
          <p:cNvSpPr txBox="1"/>
          <p:nvPr>
            <p:ph type="ctrTitle"/>
          </p:nvPr>
        </p:nvSpPr>
        <p:spPr>
          <a:xfrm flipH="1">
            <a:off x="7459084" y="1192779"/>
            <a:ext cx="3996600" cy="123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attrocento Sans"/>
              <a:buNone/>
            </a:pPr>
            <a:r>
              <a:rPr lang="iw-IL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שוק המניות בארץ</a:t>
            </a:r>
            <a:endParaRPr/>
          </a:p>
        </p:txBody>
      </p:sp>
      <p:pic>
        <p:nvPicPr>
          <p:cNvPr descr="נתוני מסחר פיננסי" id="131" name="Google Shape;1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0"/>
            <a:ext cx="609599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>
            <p:ph idx="1" type="subTitle"/>
          </p:nvPr>
        </p:nvSpPr>
        <p:spPr>
          <a:xfrm flipH="1">
            <a:off x="6421363" y="2958957"/>
            <a:ext cx="5280900" cy="3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מדדים</a:t>
            </a:r>
            <a:endParaRPr/>
          </a:p>
          <a:p>
            <a:pPr indent="-342900" lvl="0" marL="3429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ענפים-סקטורים</a:t>
            </a:r>
            <a:endParaRPr/>
          </a:p>
          <a:p>
            <a:pPr indent="-342900" lvl="0" marL="3429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גודל איתנות שווי שוק</a:t>
            </a:r>
            <a:endParaRPr/>
          </a:p>
          <a:p>
            <a:pPr indent="-215900" lvl="0" marL="3429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16"/>
          <p:cNvSpPr/>
          <p:nvPr/>
        </p:nvSpPr>
        <p:spPr>
          <a:xfrm flipH="1">
            <a:off x="7537800" y="0"/>
            <a:ext cx="46542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נתוני מסחר פיננסי" id="140" name="Google Shape;140;p16"/>
          <p:cNvPicPr preferRelativeResize="0"/>
          <p:nvPr/>
        </p:nvPicPr>
        <p:blipFill rotWithShape="1">
          <a:blip r:embed="rId3">
            <a:alphaModFix/>
          </a:blip>
          <a:srcRect b="0" l="46811" r="0" t="0"/>
          <a:stretch/>
        </p:blipFill>
        <p:spPr>
          <a:xfrm>
            <a:off x="-1" y="-11564"/>
            <a:ext cx="4828853" cy="6851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 flipH="1">
            <a:off x="6399114" y="381121"/>
            <a:ext cx="5198700" cy="16635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שוק אגח בישראל</a:t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5178175" y="2294983"/>
            <a:ext cx="65943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מדדים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צמוד שקלי מטח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איתנות פיננסית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3962400" y="2190393"/>
            <a:ext cx="8051100" cy="23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שלב הרצף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פתיחה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נעילה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הפסקת מסחר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הפסקה קצובה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 flipH="1">
            <a:off x="6096093" y="309712"/>
            <a:ext cx="5478600" cy="1571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שלבי מסחר</a:t>
            </a:r>
            <a:endParaRPr b="0" i="0" sz="11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06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6277509" y="2339051"/>
            <a:ext cx="5787000" cy="4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ריבית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קבלת הלוואה מהציבור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מחיר אגח בהנפקה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מחיר אגח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תשואה שנתית לפדיון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מדד המחירים לצרכן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אגח להמרה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מקמ</a:t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968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 flipH="1">
            <a:off x="6489659" y="340024"/>
            <a:ext cx="5375400" cy="1571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b="0" i="0" lang="iw-IL" sz="4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אגח</a:t>
            </a:r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40985" r="0" t="1487"/>
          <a:stretch/>
        </p:blipFill>
        <p:spPr>
          <a:xfrm>
            <a:off x="-119743" y="0"/>
            <a:ext cx="62157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5803900" y="2402551"/>
            <a:ext cx="62262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נניח מחיר מנית אלביט 100 נק</a:t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בארץ נסחחרת 102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מוכר 100000 שח בארץ ב102 מחיר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קונה בהמשך במחיר 100 בחול</a:t>
            </a:r>
            <a:endParaRPr/>
          </a:p>
          <a:p>
            <a:pPr indent="-330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58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 flipH="1">
            <a:off x="6616599" y="403524"/>
            <a:ext cx="4749900" cy="1571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ארביטראז 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שורט ואחכ לונג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25697" r="19486" t="0"/>
          <a:stretch/>
        </p:blipFill>
        <p:spPr>
          <a:xfrm>
            <a:off x="-1" y="0"/>
            <a:ext cx="5638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C0C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 flipH="1">
            <a:off x="1558035" y="978776"/>
            <a:ext cx="4451700" cy="1175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r>
              <a:rPr lang="iw-IL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אגח ארוך</a:t>
            </a:r>
            <a:endParaRPr/>
          </a:p>
        </p:txBody>
      </p:sp>
      <p:pic>
        <p:nvPicPr>
          <p:cNvPr descr="כף יד עם עט מצביעה על נתונים פיננסיים" id="170" name="Google Shape;1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675" y="10"/>
            <a:ext cx="465732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>
            <p:ph idx="1" type="body"/>
          </p:nvPr>
        </p:nvSpPr>
        <p:spPr>
          <a:xfrm flipH="1">
            <a:off x="1664545" y="2545577"/>
            <a:ext cx="42219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lain" startAt="100"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5        שנה     20</a:t>
            </a:r>
            <a:endParaRPr/>
          </a:p>
          <a:p>
            <a:pPr indent="-4572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lain" startAt="100"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3</a:t>
            </a:r>
            <a:endParaRPr/>
          </a:p>
          <a:p>
            <a:pPr indent="-3048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048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048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C0C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 flipH="1">
            <a:off x="1558035" y="978776"/>
            <a:ext cx="4451700" cy="1175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r>
              <a:rPr lang="iw-IL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אגח-ריבית תשואה</a:t>
            </a:r>
            <a:endParaRPr/>
          </a:p>
        </p:txBody>
      </p:sp>
      <p:pic>
        <p:nvPicPr>
          <p:cNvPr descr="כף יד עם עט מצביעה על נתונים פיננסיים" id="178" name="Google Shape;1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675" y="10"/>
            <a:ext cx="465732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>
            <p:ph idx="1" type="body"/>
          </p:nvPr>
        </p:nvSpPr>
        <p:spPr>
          <a:xfrm flipH="1">
            <a:off x="2280993" y="2535303"/>
            <a:ext cx="4221900" cy="3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lain" startAt="100"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            10שנים</a:t>
            </a:r>
            <a:endParaRPr/>
          </a:p>
          <a:p>
            <a:pPr indent="-4572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lain" startAt="100"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100         5       מוכר     97</a:t>
            </a:r>
            <a:endParaRPr/>
          </a:p>
          <a:p>
            <a:pPr indent="-4572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lain" startAt="100"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       7       עלית ריבית</a:t>
            </a:r>
            <a:endParaRPr/>
          </a:p>
          <a:p>
            <a:pPr indent="-4572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lain" startAt="100"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3         ירידת רבית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72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lain" startAt="100"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</a:t>
            </a:r>
            <a:endParaRPr/>
          </a:p>
          <a:p>
            <a:pPr indent="-3048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048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04800" lvl="0" marL="45720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חבילה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של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חבילה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